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Arimo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Poppins Medium" panose="00000600000000000000" pitchFamily="2" charset="0"/>
      <p:regular r:id="rId26"/>
    </p:embeddedFont>
    <p:embeddedFont>
      <p:font typeface="Poppins Medium Bold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2" autoAdjust="0"/>
    <p:restoredTop sz="94622" autoAdjust="0"/>
  </p:normalViewPr>
  <p:slideViewPr>
    <p:cSldViewPr>
      <p:cViewPr>
        <p:scale>
          <a:sx n="50" d="100"/>
          <a:sy n="50" d="100"/>
        </p:scale>
        <p:origin x="200" y="-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229" r="9807"/>
          <a:stretch>
            <a:fillRect/>
          </a:stretch>
        </p:blipFill>
        <p:spPr>
          <a:xfrm>
            <a:off x="0" y="0"/>
            <a:ext cx="13396166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rot="3595502">
            <a:off x="4934905" y="-4657188"/>
            <a:ext cx="18947486" cy="13960650"/>
          </a:xfrm>
          <a:prstGeom prst="rect">
            <a:avLst/>
          </a:prstGeom>
          <a:solidFill>
            <a:srgbClr val="31356E"/>
          </a:solidFill>
        </p:spPr>
      </p:sp>
      <p:grpSp>
        <p:nvGrpSpPr>
          <p:cNvPr id="4" name="Group 4"/>
          <p:cNvGrpSpPr/>
          <p:nvPr/>
        </p:nvGrpSpPr>
        <p:grpSpPr>
          <a:xfrm>
            <a:off x="8678878" y="3813218"/>
            <a:ext cx="8580422" cy="4721552"/>
            <a:chOff x="0" y="47625"/>
            <a:chExt cx="11440563" cy="6295403"/>
          </a:xfrm>
        </p:grpSpPr>
        <p:sp>
          <p:nvSpPr>
            <p:cNvPr id="5" name="TextBox 5"/>
            <p:cNvSpPr txBox="1"/>
            <p:nvPr/>
          </p:nvSpPr>
          <p:spPr>
            <a:xfrm>
              <a:off x="0" y="4476128"/>
              <a:ext cx="11440563" cy="1866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 spc="54">
                  <a:solidFill>
                    <a:srgbClr val="FFFFFF"/>
                  </a:solidFill>
                  <a:latin typeface="Poppins Medium"/>
                </a:rPr>
                <a:t>Junior Data Scientists</a:t>
              </a:r>
            </a:p>
            <a:p>
              <a:pPr algn="ctr">
                <a:lnSpc>
                  <a:spcPts val="3779"/>
                </a:lnSpc>
              </a:pPr>
              <a:r>
                <a:rPr lang="en-US" sz="2700" spc="54">
                  <a:solidFill>
                    <a:srgbClr val="FFFFFF"/>
                  </a:solidFill>
                  <a:latin typeface="Poppins Medium"/>
                </a:rPr>
                <a:t> at SDAIA Academy BOOTCAMP T5</a:t>
              </a:r>
            </a:p>
            <a:p>
              <a:pPr algn="ctr">
                <a:lnSpc>
                  <a:spcPts val="3779"/>
                </a:lnSpc>
              </a:pPr>
              <a:endParaRPr lang="en-US" sz="2700" spc="54">
                <a:solidFill>
                  <a:srgbClr val="FFFFFF"/>
                </a:solidFill>
                <a:latin typeface="Poppins Medium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7625"/>
              <a:ext cx="11440563" cy="41036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/>
              <a:r>
                <a:rPr lang="en-US" sz="5000" spc="75" dirty="0">
                  <a:solidFill>
                    <a:srgbClr val="FFFFFF"/>
                  </a:solidFill>
                  <a:latin typeface="Poppins Medium"/>
                </a:rPr>
                <a:t>MAHA ALADWANI</a:t>
              </a:r>
            </a:p>
            <a:p>
              <a:pPr algn="ctr"/>
              <a:r>
                <a:rPr lang="en-US" sz="5000" spc="75" dirty="0">
                  <a:solidFill>
                    <a:srgbClr val="FFFFFF"/>
                  </a:solidFill>
                  <a:latin typeface="Poppins Medium"/>
                </a:rPr>
                <a:t>Mohammed AlShehri</a:t>
              </a:r>
            </a:p>
            <a:p>
              <a:pPr algn="ctr"/>
              <a:r>
                <a:rPr lang="en-US" sz="5000" spc="75" dirty="0">
                  <a:solidFill>
                    <a:srgbClr val="FFFFFF"/>
                  </a:solidFill>
                  <a:latin typeface="Poppins Medium"/>
                </a:rPr>
                <a:t>MAHA ALHARQAN</a:t>
              </a:r>
            </a:p>
            <a:p>
              <a:pPr algn="ctr"/>
              <a:r>
                <a:rPr lang="en-US" sz="5000" spc="75" dirty="0">
                  <a:solidFill>
                    <a:srgbClr val="FFFFFF"/>
                  </a:solidFill>
                  <a:latin typeface="Poppins Medium"/>
                </a:rPr>
                <a:t>YAZEED ALHARTHI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7473839" y="1724967"/>
            <a:ext cx="9461182" cy="1704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FFFFFF"/>
                </a:solidFill>
                <a:latin typeface="Poppins Medium"/>
              </a:rPr>
              <a:t>Bank Churners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252287" y="2862199"/>
            <a:ext cx="9783427" cy="620854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253755" y="1116108"/>
            <a:ext cx="13213913" cy="1746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31356E"/>
                </a:solidFill>
                <a:latin typeface="Poppins Medium Bold"/>
              </a:rPr>
              <a:t>Which card category has been used the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31356E"/>
                </a:solidFill>
                <a:latin typeface="Poppins Medium Bold"/>
              </a:rPr>
              <a:t> most?</a:t>
            </a:r>
          </a:p>
        </p:txBody>
      </p:sp>
      <p:grpSp>
        <p:nvGrpSpPr>
          <p:cNvPr id="4" name="Group 4"/>
          <p:cNvGrpSpPr/>
          <p:nvPr/>
        </p:nvGrpSpPr>
        <p:grpSpPr>
          <a:xfrm rot="5400000">
            <a:off x="1027718" y="1029682"/>
            <a:ext cx="1227019" cy="1225055"/>
            <a:chOff x="0" y="0"/>
            <a:chExt cx="6350000" cy="63398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id="6" name="Group 6"/>
          <p:cNvGrpSpPr/>
          <p:nvPr/>
        </p:nvGrpSpPr>
        <p:grpSpPr>
          <a:xfrm rot="-5400000">
            <a:off x="14397963" y="6396963"/>
            <a:ext cx="3738720" cy="4041353"/>
            <a:chOff x="0" y="0"/>
            <a:chExt cx="6350000" cy="686400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864004"/>
            </a:xfrm>
            <a:custGeom>
              <a:avLst/>
              <a:gdLst/>
              <a:ahLst/>
              <a:cxnLst/>
              <a:rect l="l" t="t" r="r" b="b"/>
              <a:pathLst>
                <a:path w="6350000" h="6864004">
                  <a:moveTo>
                    <a:pt x="6350000" y="6864004"/>
                  </a:moveTo>
                  <a:lnTo>
                    <a:pt x="0" y="6864004"/>
                  </a:lnTo>
                  <a:lnTo>
                    <a:pt x="0" y="0"/>
                  </a:lnTo>
                  <a:lnTo>
                    <a:pt x="6350000" y="6864004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5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26282" y="4236975"/>
            <a:ext cx="5119165" cy="3570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ct val="2000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Poppins Medium"/>
              </a:rPr>
              <a:t>K-Nearest Neighbor.</a:t>
            </a:r>
          </a:p>
          <a:p>
            <a:pPr marL="647700" lvl="1" indent="-323850">
              <a:lnSpc>
                <a:spcPct val="2000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Poppins Medium"/>
              </a:rPr>
              <a:t>Logistic Regression.</a:t>
            </a:r>
          </a:p>
          <a:p>
            <a:pPr marL="647700" lvl="1" indent="-323850">
              <a:lnSpc>
                <a:spcPct val="2000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Poppins Medium"/>
              </a:rPr>
              <a:t>Decision Tree.</a:t>
            </a:r>
          </a:p>
          <a:p>
            <a:pPr marL="647700" lvl="1" indent="-323850">
              <a:lnSpc>
                <a:spcPct val="2000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Poppins Medium"/>
              </a:rPr>
              <a:t> Random Forest.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937977" y="4249513"/>
            <a:ext cx="5562783" cy="2646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ct val="2000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Poppins Medium"/>
              </a:rPr>
              <a:t>Extreme Gradient Boost.</a:t>
            </a:r>
          </a:p>
          <a:p>
            <a:pPr marL="647700" lvl="1" indent="-323850">
              <a:lnSpc>
                <a:spcPct val="2000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Poppins Medium"/>
              </a:rPr>
              <a:t>Light Gradient Boost.</a:t>
            </a:r>
          </a:p>
          <a:p>
            <a:pPr marL="647700" lvl="1" indent="-323850">
              <a:lnSpc>
                <a:spcPct val="2000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Poppins Medium"/>
              </a:rPr>
              <a:t>Stacking.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47287" y="1194804"/>
            <a:ext cx="12310725" cy="1219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99"/>
              </a:lnSpc>
              <a:spcBef>
                <a:spcPct val="0"/>
              </a:spcBef>
            </a:pPr>
            <a:r>
              <a:rPr lang="en-US" sz="8000">
                <a:solidFill>
                  <a:srgbClr val="9B9FA6"/>
                </a:solidFill>
                <a:latin typeface="Poppins Medium"/>
              </a:rPr>
              <a:t>Algorithms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71355" y="1173007"/>
            <a:ext cx="15527275" cy="2011788"/>
            <a:chOff x="0" y="0"/>
            <a:chExt cx="20703033" cy="2682384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20703033" cy="10158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00"/>
                </a:lnSpc>
              </a:pPr>
              <a:r>
                <a:rPr lang="en-US" sz="5000" dirty="0">
                  <a:solidFill>
                    <a:srgbClr val="9B9FA6"/>
                  </a:solidFill>
                  <a:latin typeface="Poppins Medium"/>
                </a:rPr>
                <a:t>The prediction results for the attrited customers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260513"/>
              <a:ext cx="20703033" cy="14218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39"/>
                </a:lnSpc>
              </a:pPr>
              <a:r>
                <a:rPr lang="en-US" sz="3099">
                  <a:solidFill>
                    <a:srgbClr val="31356E"/>
                  </a:solidFill>
                  <a:latin typeface="Poppins Medium"/>
                </a:rPr>
                <a:t>After dealing with the imbalanced data</a:t>
              </a:r>
            </a:p>
            <a:p>
              <a:pPr marL="0" lvl="0" indent="0">
                <a:lnSpc>
                  <a:spcPts val="4339"/>
                </a:lnSpc>
                <a:spcBef>
                  <a:spcPct val="0"/>
                </a:spcBef>
              </a:pPr>
              <a:endParaRPr lang="en-US" sz="3099">
                <a:solidFill>
                  <a:srgbClr val="31356E"/>
                </a:solidFill>
                <a:latin typeface="Poppins Medium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921017" y="3251631"/>
            <a:ext cx="2069038" cy="623647"/>
            <a:chOff x="0" y="0"/>
            <a:chExt cx="2758717" cy="831529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Accuracy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856381" y="3251631"/>
            <a:ext cx="2069038" cy="623647"/>
            <a:chOff x="0" y="0"/>
            <a:chExt cx="2758717" cy="831529"/>
          </a:xfrm>
        </p:grpSpPr>
        <p:sp>
          <p:nvSpPr>
            <p:cNvPr id="9" name="AutoShape 9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Recall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959565" y="3251631"/>
            <a:ext cx="2069038" cy="623647"/>
            <a:chOff x="0" y="0"/>
            <a:chExt cx="2758717" cy="831529"/>
          </a:xfrm>
        </p:grpSpPr>
        <p:sp>
          <p:nvSpPr>
            <p:cNvPr id="12" name="AutoShape 12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Precision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961571" y="3251631"/>
            <a:ext cx="2069038" cy="623647"/>
            <a:chOff x="0" y="0"/>
            <a:chExt cx="2758717" cy="831529"/>
          </a:xfrm>
        </p:grpSpPr>
        <p:sp>
          <p:nvSpPr>
            <p:cNvPr id="15" name="AutoShape 15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F1-Score</a:t>
              </a:r>
            </a:p>
          </p:txBody>
        </p:sp>
      </p:grpSp>
      <p:sp>
        <p:nvSpPr>
          <p:cNvPr id="17" name="AutoShape 17"/>
          <p:cNvSpPr/>
          <p:nvPr/>
        </p:nvSpPr>
        <p:spPr>
          <a:xfrm>
            <a:off x="1028700" y="4875754"/>
            <a:ext cx="15361960" cy="0"/>
          </a:xfrm>
          <a:prstGeom prst="line">
            <a:avLst/>
          </a:prstGeom>
          <a:ln w="9525" cap="rnd">
            <a:solidFill>
              <a:srgbClr val="21212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>
            <a:off x="1079691" y="5734919"/>
            <a:ext cx="15361960" cy="0"/>
          </a:xfrm>
          <a:prstGeom prst="line">
            <a:avLst/>
          </a:prstGeom>
          <a:ln w="9525" cap="rnd">
            <a:solidFill>
              <a:srgbClr val="21212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>
            <a:off x="1028700" y="6712200"/>
            <a:ext cx="15361960" cy="0"/>
          </a:xfrm>
          <a:prstGeom prst="line">
            <a:avLst/>
          </a:prstGeom>
          <a:ln w="9525" cap="rnd">
            <a:solidFill>
              <a:srgbClr val="21212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>
            <a:off x="1028700" y="7509455"/>
            <a:ext cx="15361960" cy="0"/>
          </a:xfrm>
          <a:prstGeom prst="line">
            <a:avLst/>
          </a:prstGeom>
          <a:ln w="9525" cap="rnd">
            <a:solidFill>
              <a:srgbClr val="21212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>
            <a:off x="1028700" y="8409581"/>
            <a:ext cx="15361960" cy="0"/>
          </a:xfrm>
          <a:prstGeom prst="line">
            <a:avLst/>
          </a:prstGeom>
          <a:ln w="9525" cap="rnd">
            <a:solidFill>
              <a:srgbClr val="21212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TextBox 22"/>
          <p:cNvSpPr txBox="1"/>
          <p:nvPr/>
        </p:nvSpPr>
        <p:spPr>
          <a:xfrm>
            <a:off x="1944402" y="3360928"/>
            <a:ext cx="130552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31356E"/>
                </a:solidFill>
                <a:latin typeface="Poppins Medium Bold"/>
              </a:rPr>
              <a:t>MODEL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71355" y="4216692"/>
            <a:ext cx="3238175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K-Nearest Neighbor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71355" y="5095875"/>
            <a:ext cx="3011664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Logistic Regression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71355" y="5972049"/>
            <a:ext cx="2651613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Decision Tree</a:t>
            </a:r>
            <a:r>
              <a:rPr lang="en-US" sz="1200">
                <a:solidFill>
                  <a:srgbClr val="242424"/>
                </a:solidFill>
                <a:latin typeface="Arimo"/>
              </a:rPr>
              <a:t>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71355" y="6893875"/>
            <a:ext cx="3011664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Random Forest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71355" y="7813066"/>
            <a:ext cx="3649662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Extreme Gradient Boost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71355" y="8551506"/>
            <a:ext cx="3119438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Poppins Medium"/>
              </a:rPr>
              <a:t>Light Gradient Boost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422403" y="4216692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91.79%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253383" y="4216692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96.62%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371052" y="4216692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88.24%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4321622" y="4216692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92%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4321622" y="5076633"/>
            <a:ext cx="2069038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94%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1371052" y="5057391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95.68%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8253383" y="5057391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91.61%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5422403" y="5057391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93.67%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5422403" y="5972049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94.17%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8253383" y="5972049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95.45%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1371052" y="5972049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93.17%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4321622" y="5972049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94%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5422403" y="6893875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95.0%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8253383" y="6893875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95.69%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1371052" y="6893875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94.47%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4321622" y="6893875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95%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8253383" y="7813066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98.36%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1371052" y="7813066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98.25%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4321622" y="7813066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98%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5422403" y="7813066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98.29%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8253383" y="8551506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98.42%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1371052" y="8551506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98.19%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4321622" y="8551506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98%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5422403" y="8551506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98.29%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71355" y="1173007"/>
            <a:ext cx="14978631" cy="1970971"/>
            <a:chOff x="0" y="0"/>
            <a:chExt cx="19971508" cy="2627961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9971508" cy="9956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879"/>
                </a:lnSpc>
              </a:pPr>
              <a:r>
                <a:rPr lang="en-US" sz="4899">
                  <a:solidFill>
                    <a:srgbClr val="9B9FA6"/>
                  </a:solidFill>
                  <a:latin typeface="Poppins Medium"/>
                </a:rPr>
                <a:t>Comparison of the Light Gradient Boost model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230826"/>
              <a:ext cx="19971508" cy="13971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 dirty="0">
                  <a:solidFill>
                    <a:srgbClr val="31356E"/>
                  </a:solidFill>
                  <a:latin typeface="Poppins Medium"/>
                </a:rPr>
                <a:t> Before and after dealing with the imbalanced data</a:t>
              </a:r>
            </a:p>
            <a:p>
              <a:pPr marL="0" lvl="0" indent="0">
                <a:lnSpc>
                  <a:spcPts val="4479"/>
                </a:lnSpc>
                <a:spcBef>
                  <a:spcPct val="0"/>
                </a:spcBef>
              </a:pPr>
              <a:endParaRPr lang="en-US" sz="1299" dirty="0">
                <a:solidFill>
                  <a:srgbClr val="31356E"/>
                </a:solidFill>
                <a:latin typeface="Arimo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921017" y="4239190"/>
            <a:ext cx="2069038" cy="623647"/>
            <a:chOff x="0" y="0"/>
            <a:chExt cx="2758717" cy="831529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Accuracy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856381" y="4239190"/>
            <a:ext cx="2069038" cy="623647"/>
            <a:chOff x="0" y="0"/>
            <a:chExt cx="2758717" cy="831529"/>
          </a:xfrm>
        </p:grpSpPr>
        <p:sp>
          <p:nvSpPr>
            <p:cNvPr id="9" name="AutoShape 9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Recall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959565" y="4239190"/>
            <a:ext cx="2069038" cy="623647"/>
            <a:chOff x="0" y="0"/>
            <a:chExt cx="2758717" cy="831529"/>
          </a:xfrm>
        </p:grpSpPr>
        <p:sp>
          <p:nvSpPr>
            <p:cNvPr id="12" name="AutoShape 12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Precision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961571" y="4239190"/>
            <a:ext cx="2069038" cy="623647"/>
            <a:chOff x="0" y="0"/>
            <a:chExt cx="2758717" cy="831529"/>
          </a:xfrm>
        </p:grpSpPr>
        <p:sp>
          <p:nvSpPr>
            <p:cNvPr id="15" name="AutoShape 15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F1-Score</a:t>
              </a:r>
            </a:p>
          </p:txBody>
        </p:sp>
      </p:grpSp>
      <p:sp>
        <p:nvSpPr>
          <p:cNvPr id="17" name="AutoShape 17"/>
          <p:cNvSpPr/>
          <p:nvPr/>
        </p:nvSpPr>
        <p:spPr>
          <a:xfrm>
            <a:off x="1028700" y="5863312"/>
            <a:ext cx="15361960" cy="0"/>
          </a:xfrm>
          <a:prstGeom prst="line">
            <a:avLst/>
          </a:prstGeom>
          <a:ln w="9525" cap="rnd">
            <a:solidFill>
              <a:srgbClr val="21212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>
            <a:off x="1079691" y="6722478"/>
            <a:ext cx="15361960" cy="0"/>
          </a:xfrm>
          <a:prstGeom prst="line">
            <a:avLst/>
          </a:prstGeom>
          <a:ln w="9525" cap="rnd">
            <a:solidFill>
              <a:srgbClr val="21212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TextBox 19"/>
          <p:cNvSpPr txBox="1"/>
          <p:nvPr/>
        </p:nvSpPr>
        <p:spPr>
          <a:xfrm>
            <a:off x="1271355" y="4265263"/>
            <a:ext cx="2135505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31356E"/>
                </a:solidFill>
                <a:latin typeface="Poppins Medium Bold"/>
              </a:rPr>
              <a:t>LGB MODEL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71355" y="5204250"/>
            <a:ext cx="3238175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Before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71355" y="6083433"/>
            <a:ext cx="3011664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After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253383" y="52042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86.46%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371052" y="52042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94.61%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321622" y="52042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92%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321622" y="6064191"/>
            <a:ext cx="2069038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98%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371052" y="60449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98.19%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253383" y="60449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98.42%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422403" y="60449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98.29%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422403" y="52042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97.03%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71355" y="1173007"/>
            <a:ext cx="14978631" cy="2717732"/>
            <a:chOff x="0" y="0"/>
            <a:chExt cx="19971508" cy="3623642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9971508" cy="19913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879"/>
                </a:lnSpc>
              </a:pPr>
              <a:r>
                <a:rPr lang="en-US" sz="4899">
                  <a:solidFill>
                    <a:srgbClr val="9B9FA6"/>
                  </a:solidFill>
                  <a:latin typeface="Poppins Medium"/>
                </a:rPr>
                <a:t>Comparison of the lgbm with the staking results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26507"/>
              <a:ext cx="19971508" cy="13971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200" dirty="0">
                  <a:solidFill>
                    <a:srgbClr val="31356E"/>
                  </a:solidFill>
                  <a:latin typeface="Arimo"/>
                </a:rPr>
                <a:t>After dealing with the </a:t>
              </a:r>
              <a:r>
                <a:rPr lang="en-US" sz="3200" dirty="0">
                  <a:solidFill>
                    <a:srgbClr val="31356E"/>
                  </a:solidFill>
                  <a:latin typeface="Poppins Medium"/>
                </a:rPr>
                <a:t>imbalanced</a:t>
              </a:r>
              <a:r>
                <a:rPr lang="en-US" sz="3200" dirty="0">
                  <a:solidFill>
                    <a:srgbClr val="31356E"/>
                  </a:solidFill>
                  <a:latin typeface="Arimo"/>
                </a:rPr>
                <a:t> data</a:t>
              </a:r>
            </a:p>
            <a:p>
              <a:pPr marL="0" lvl="0" indent="0">
                <a:lnSpc>
                  <a:spcPts val="4479"/>
                </a:lnSpc>
                <a:spcBef>
                  <a:spcPct val="0"/>
                </a:spcBef>
              </a:pPr>
              <a:endParaRPr lang="en-US" sz="1299" dirty="0">
                <a:solidFill>
                  <a:srgbClr val="31356E"/>
                </a:solidFill>
                <a:latin typeface="Arimo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921017" y="4239190"/>
            <a:ext cx="2069038" cy="623647"/>
            <a:chOff x="0" y="0"/>
            <a:chExt cx="2758717" cy="831529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Accuracy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856381" y="4239190"/>
            <a:ext cx="2069038" cy="623647"/>
            <a:chOff x="0" y="0"/>
            <a:chExt cx="2758717" cy="831529"/>
          </a:xfrm>
        </p:grpSpPr>
        <p:sp>
          <p:nvSpPr>
            <p:cNvPr id="9" name="AutoShape 9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Recall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959565" y="4239190"/>
            <a:ext cx="2069038" cy="623647"/>
            <a:chOff x="0" y="0"/>
            <a:chExt cx="2758717" cy="831529"/>
          </a:xfrm>
        </p:grpSpPr>
        <p:sp>
          <p:nvSpPr>
            <p:cNvPr id="12" name="AutoShape 12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Precision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961571" y="4239190"/>
            <a:ext cx="2069038" cy="623647"/>
            <a:chOff x="0" y="0"/>
            <a:chExt cx="2758717" cy="831529"/>
          </a:xfrm>
        </p:grpSpPr>
        <p:sp>
          <p:nvSpPr>
            <p:cNvPr id="15" name="AutoShape 15"/>
            <p:cNvSpPr/>
            <p:nvPr/>
          </p:nvSpPr>
          <p:spPr>
            <a:xfrm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48797" y="124300"/>
              <a:ext cx="2461123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F1-Score</a:t>
              </a:r>
            </a:p>
          </p:txBody>
        </p:sp>
      </p:grpSp>
      <p:sp>
        <p:nvSpPr>
          <p:cNvPr id="17" name="AutoShape 17"/>
          <p:cNvSpPr/>
          <p:nvPr/>
        </p:nvSpPr>
        <p:spPr>
          <a:xfrm>
            <a:off x="1028700" y="5863312"/>
            <a:ext cx="15361960" cy="0"/>
          </a:xfrm>
          <a:prstGeom prst="line">
            <a:avLst/>
          </a:prstGeom>
          <a:ln w="9525" cap="rnd">
            <a:solidFill>
              <a:srgbClr val="21212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>
            <a:off x="1079691" y="6722478"/>
            <a:ext cx="15361960" cy="0"/>
          </a:xfrm>
          <a:prstGeom prst="line">
            <a:avLst/>
          </a:prstGeom>
          <a:ln w="9525" cap="rnd">
            <a:solidFill>
              <a:srgbClr val="21212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TextBox 19"/>
          <p:cNvSpPr txBox="1"/>
          <p:nvPr/>
        </p:nvSpPr>
        <p:spPr>
          <a:xfrm>
            <a:off x="1271355" y="4265263"/>
            <a:ext cx="130552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31356E"/>
                </a:solidFill>
                <a:latin typeface="Poppins Medium Bold"/>
              </a:rPr>
              <a:t>MODEL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71355" y="5204250"/>
            <a:ext cx="3238175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The stacking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71355" y="5870073"/>
            <a:ext cx="3011664" cy="840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Light Gradient Boost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253383" y="52042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98.31%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371052" y="52042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98.08%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321622" y="52042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98%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321622" y="6064191"/>
            <a:ext cx="2069038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98%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371052" y="60449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98.19%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253383" y="60449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98.42%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422403" y="60449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98.29%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422403" y="5204250"/>
            <a:ext cx="2312331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98.17%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6032281" y="1029682"/>
            <a:ext cx="1227019" cy="1225055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047823" y="3769189"/>
            <a:ext cx="10875611" cy="5324518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388650" y="1209298"/>
            <a:ext cx="15067616" cy="1475808"/>
            <a:chOff x="0" y="0"/>
            <a:chExt cx="20090155" cy="1967745"/>
          </a:xfrm>
        </p:grpSpPr>
        <p:sp>
          <p:nvSpPr>
            <p:cNvPr id="6" name="TextBox 6"/>
            <p:cNvSpPr txBox="1"/>
            <p:nvPr/>
          </p:nvSpPr>
          <p:spPr>
            <a:xfrm>
              <a:off x="0" y="9525"/>
              <a:ext cx="20090155" cy="10063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999"/>
                </a:lnSpc>
              </a:pPr>
              <a:r>
                <a:rPr lang="en-US" sz="4999">
                  <a:solidFill>
                    <a:srgbClr val="31356E"/>
                  </a:solidFill>
                  <a:latin typeface="Poppins Medium"/>
                </a:rPr>
                <a:t>Receiver operating characteristic curve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308138"/>
              <a:ext cx="20090155" cy="6596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9B9FA6"/>
                  </a:solidFill>
                  <a:latin typeface="Poppins Medium Bold"/>
                </a:rPr>
                <a:t>With the imbalanced data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706195" y="3714325"/>
            <a:ext cx="10875611" cy="5324518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88650" y="1209298"/>
            <a:ext cx="15067616" cy="1475808"/>
            <a:chOff x="0" y="0"/>
            <a:chExt cx="20090155" cy="1967745"/>
          </a:xfrm>
        </p:grpSpPr>
        <p:sp>
          <p:nvSpPr>
            <p:cNvPr id="4" name="TextBox 4"/>
            <p:cNvSpPr txBox="1"/>
            <p:nvPr/>
          </p:nvSpPr>
          <p:spPr>
            <a:xfrm>
              <a:off x="0" y="9525"/>
              <a:ext cx="20090155" cy="10063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999"/>
                </a:lnSpc>
              </a:pPr>
              <a:r>
                <a:rPr lang="en-US" sz="4999">
                  <a:solidFill>
                    <a:srgbClr val="31356E"/>
                  </a:solidFill>
                  <a:latin typeface="Poppins Medium"/>
                </a:rPr>
                <a:t>Receiver operating characteristic curve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308138"/>
              <a:ext cx="20090155" cy="6596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9B9FA6"/>
                  </a:solidFill>
                  <a:latin typeface="Poppins Medium Bold"/>
                </a:rPr>
                <a:t>After dealing with the imbalanced data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8033245"/>
            <a:ext cx="1227019" cy="1225055"/>
            <a:chOff x="0" y="0"/>
            <a:chExt cx="6350000" cy="63398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21999"/>
          </a:blip>
          <a:srcRect t="3593" b="1203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181901" y="6061772"/>
            <a:ext cx="3136293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550" lvl="1" indent="-485775" algn="ctr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Python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91404" y="3032128"/>
            <a:ext cx="3163726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550" lvl="1" indent="-485775" algn="ctr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Pandas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421096" y="5067300"/>
            <a:ext cx="3673655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550" lvl="1" indent="-485775" algn="ctr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Numpy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650973" y="3946469"/>
            <a:ext cx="3794665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550" lvl="1" indent="-485775" algn="ctr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Seaborn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81901" y="3946469"/>
            <a:ext cx="3465479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550" lvl="1" indent="-485775" algn="ctr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Jupyter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11387" y="1237729"/>
            <a:ext cx="3602993" cy="1228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737373"/>
                </a:solidFill>
                <a:latin typeface="Poppins Medium"/>
              </a:rPr>
              <a:t>Tools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650973" y="6061772"/>
            <a:ext cx="4608327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550" lvl="1" indent="-485775" algn="ctr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Scikit Learn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391404" y="7287781"/>
            <a:ext cx="3673655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550" lvl="1" indent="-485775" algn="ctr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Zoom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5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7186307">
            <a:off x="-2410962" y="-4579433"/>
            <a:ext cx="18822226" cy="1633719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2734206"/>
            <a:ext cx="12566750" cy="6924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2" lvl="1" indent="-280671">
              <a:lnSpc>
                <a:spcPts val="3640"/>
              </a:lnSpc>
              <a:buFont typeface="Arial"/>
              <a:buChar char="•"/>
            </a:pPr>
            <a:r>
              <a:rPr lang="en-US" sz="2600" dirty="0">
                <a:solidFill>
                  <a:srgbClr val="31356E"/>
                </a:solidFill>
                <a:latin typeface="Poppins Medium"/>
              </a:rPr>
              <a:t>We found that the Light Gradient Boost model has the best results among the other models.</a:t>
            </a:r>
          </a:p>
          <a:p>
            <a:pPr>
              <a:lnSpc>
                <a:spcPts val="3640"/>
              </a:lnSpc>
            </a:pPr>
            <a:endParaRPr lang="en-US" sz="2600" dirty="0">
              <a:solidFill>
                <a:srgbClr val="31356E"/>
              </a:solidFill>
              <a:latin typeface="Poppins Medium"/>
            </a:endParaRPr>
          </a:p>
          <a:p>
            <a:pPr marL="561342" lvl="1" indent="-280671">
              <a:lnSpc>
                <a:spcPts val="3640"/>
              </a:lnSpc>
              <a:buFont typeface="Arial"/>
              <a:buChar char="•"/>
            </a:pPr>
            <a:r>
              <a:rPr lang="en-US" sz="2600" dirty="0">
                <a:solidFill>
                  <a:srgbClr val="31356E"/>
                </a:solidFill>
                <a:latin typeface="Poppins Medium"/>
              </a:rPr>
              <a:t>We found that the lowest rate of recall for the models is Logistic Regression.</a:t>
            </a:r>
          </a:p>
          <a:p>
            <a:pPr>
              <a:lnSpc>
                <a:spcPts val="3640"/>
              </a:lnSpc>
            </a:pPr>
            <a:endParaRPr lang="en-US" sz="2600" dirty="0">
              <a:solidFill>
                <a:srgbClr val="31356E"/>
              </a:solidFill>
              <a:latin typeface="Poppins Medium"/>
            </a:endParaRPr>
          </a:p>
          <a:p>
            <a:pPr marL="561342" lvl="1" indent="-280671">
              <a:lnSpc>
                <a:spcPts val="3640"/>
              </a:lnSpc>
              <a:buFont typeface="Arial"/>
              <a:buChar char="•"/>
            </a:pPr>
            <a:r>
              <a:rPr lang="en-US" sz="2600" dirty="0">
                <a:solidFill>
                  <a:srgbClr val="31356E"/>
                </a:solidFill>
                <a:latin typeface="Poppins Medium"/>
              </a:rPr>
              <a:t>Most of the customers had a blue card, so we need to market each card to build diverse categories of customers.</a:t>
            </a:r>
          </a:p>
          <a:p>
            <a:pPr>
              <a:lnSpc>
                <a:spcPts val="3640"/>
              </a:lnSpc>
            </a:pPr>
            <a:endParaRPr lang="en-US" sz="2600" dirty="0">
              <a:solidFill>
                <a:srgbClr val="31356E"/>
              </a:solidFill>
              <a:latin typeface="Poppins Medium"/>
            </a:endParaRPr>
          </a:p>
          <a:p>
            <a:pPr marL="561342" lvl="1" indent="-280671">
              <a:lnSpc>
                <a:spcPts val="3640"/>
              </a:lnSpc>
              <a:buFont typeface="Arial"/>
              <a:buChar char="•"/>
            </a:pPr>
            <a:r>
              <a:rPr lang="en-US" sz="2600" dirty="0">
                <a:solidFill>
                  <a:srgbClr val="31356E"/>
                </a:solidFill>
                <a:latin typeface="Poppins Medium"/>
              </a:rPr>
              <a:t>We can use these models on bank websites to predict the number of users.</a:t>
            </a:r>
          </a:p>
          <a:p>
            <a:pPr>
              <a:lnSpc>
                <a:spcPts val="3640"/>
              </a:lnSpc>
            </a:pPr>
            <a:endParaRPr lang="en-US" sz="2600" dirty="0">
              <a:solidFill>
                <a:srgbClr val="31356E"/>
              </a:solidFill>
              <a:latin typeface="Poppins Medium"/>
            </a:endParaRPr>
          </a:p>
          <a:p>
            <a:pPr marL="561342" lvl="1" indent="-280671">
              <a:lnSpc>
                <a:spcPts val="3640"/>
              </a:lnSpc>
              <a:buFont typeface="Arial"/>
              <a:buChar char="•"/>
            </a:pPr>
            <a:r>
              <a:rPr lang="en-US" sz="2600" dirty="0">
                <a:solidFill>
                  <a:srgbClr val="31356E"/>
                </a:solidFill>
                <a:latin typeface="Poppins Medium"/>
              </a:rPr>
              <a:t>We think that it is not necessary to use the stacking because it did not have much impact.</a:t>
            </a:r>
          </a:p>
          <a:p>
            <a:pPr marL="0" lvl="0" indent="0" algn="l">
              <a:lnSpc>
                <a:spcPts val="3640"/>
              </a:lnSpc>
              <a:spcBef>
                <a:spcPct val="0"/>
              </a:spcBef>
            </a:pPr>
            <a:endParaRPr lang="en-US" sz="2600" dirty="0">
              <a:solidFill>
                <a:srgbClr val="31356E"/>
              </a:solidFill>
              <a:latin typeface="Poppins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53214" y="1320006"/>
            <a:ext cx="6820547" cy="2447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9B9FA6"/>
                </a:solidFill>
                <a:latin typeface="Poppins Medium"/>
              </a:rPr>
              <a:t>Conclusion</a:t>
            </a:r>
          </a:p>
          <a:p>
            <a:pPr>
              <a:lnSpc>
                <a:spcPts val="9600"/>
              </a:lnSpc>
            </a:pPr>
            <a:endParaRPr lang="en-US" sz="8000">
              <a:solidFill>
                <a:srgbClr val="9B9FA6"/>
              </a:solidFill>
              <a:latin typeface="Poppins Mediu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51000"/>
          </a:blip>
          <a:srcRect l="444" r="44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280669" y="4792232"/>
            <a:ext cx="13726662" cy="1902648"/>
            <a:chOff x="0" y="0"/>
            <a:chExt cx="18302216" cy="2536863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8302216" cy="16349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600"/>
                </a:lnSpc>
              </a:pPr>
              <a:r>
                <a:rPr lang="en-US" sz="8000">
                  <a:solidFill>
                    <a:srgbClr val="31356E"/>
                  </a:solidFill>
                  <a:latin typeface="Poppins Medium"/>
                </a:rPr>
                <a:t>Thank You!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860588"/>
              <a:ext cx="18302216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2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5400000">
            <a:off x="-1488" y="1488"/>
            <a:ext cx="1859770" cy="1856795"/>
            <a:chOff x="0" y="0"/>
            <a:chExt cx="6350000" cy="63398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id="8" name="Group 8"/>
          <p:cNvGrpSpPr/>
          <p:nvPr/>
        </p:nvGrpSpPr>
        <p:grpSpPr>
          <a:xfrm rot="-5400000">
            <a:off x="16429717" y="8428717"/>
            <a:ext cx="1859770" cy="1856795"/>
            <a:chOff x="0" y="0"/>
            <a:chExt cx="6350000" cy="63398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7173568">
            <a:off x="1922326" y="-1543"/>
            <a:ext cx="18947486" cy="13667411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43999"/>
          </a:blip>
          <a:srcRect t="6969" r="9999" b="6969"/>
          <a:stretch>
            <a:fillRect/>
          </a:stretch>
        </p:blipFill>
        <p:spPr>
          <a:xfrm>
            <a:off x="2151259" y="0"/>
            <a:ext cx="16136741" cy="102870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226472" y="2578064"/>
            <a:ext cx="5095994" cy="599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9B9FA6"/>
                </a:solidFill>
                <a:latin typeface="Poppins Medium"/>
              </a:rPr>
              <a:t>OUR DISCUSSION FLOW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77840" y="3632449"/>
            <a:ext cx="8675921" cy="539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78" lvl="1" indent="-453389">
              <a:lnSpc>
                <a:spcPts val="5039"/>
              </a:lnSpc>
              <a:buFont typeface="Arial"/>
              <a:buChar char="•"/>
            </a:pPr>
            <a:r>
              <a:rPr lang="en-US" sz="4199" dirty="0">
                <a:solidFill>
                  <a:srgbClr val="31356E"/>
                </a:solidFill>
                <a:latin typeface="Poppins Medium"/>
              </a:rPr>
              <a:t> Introduction</a:t>
            </a:r>
          </a:p>
          <a:p>
            <a:pPr marL="906778" lvl="1" indent="-453389">
              <a:lnSpc>
                <a:spcPts val="5039"/>
              </a:lnSpc>
              <a:buFont typeface="Arial"/>
              <a:buChar char="•"/>
            </a:pPr>
            <a:r>
              <a:rPr lang="en-US" sz="4199" dirty="0">
                <a:solidFill>
                  <a:srgbClr val="31356E"/>
                </a:solidFill>
                <a:latin typeface="Poppins Medium"/>
              </a:rPr>
              <a:t> About Dataset</a:t>
            </a:r>
          </a:p>
          <a:p>
            <a:pPr marL="906778" lvl="1" indent="-453389">
              <a:lnSpc>
                <a:spcPts val="5039"/>
              </a:lnSpc>
              <a:buFont typeface="Arial"/>
              <a:buChar char="•"/>
            </a:pPr>
            <a:r>
              <a:rPr lang="en-US" sz="4199" dirty="0">
                <a:solidFill>
                  <a:srgbClr val="31356E"/>
                </a:solidFill>
                <a:latin typeface="Poppins Medium"/>
              </a:rPr>
              <a:t> Challenges  </a:t>
            </a:r>
          </a:p>
          <a:p>
            <a:pPr marL="906778" lvl="1" indent="-453389">
              <a:lnSpc>
                <a:spcPts val="5039"/>
              </a:lnSpc>
              <a:buFont typeface="Arial"/>
              <a:buChar char="•"/>
            </a:pPr>
            <a:r>
              <a:rPr lang="en-US" sz="4199" dirty="0">
                <a:solidFill>
                  <a:srgbClr val="31356E"/>
                </a:solidFill>
                <a:latin typeface="Arimo"/>
              </a:rPr>
              <a:t> </a:t>
            </a:r>
            <a:r>
              <a:rPr lang="en-US" sz="4199" dirty="0">
                <a:solidFill>
                  <a:srgbClr val="31356E"/>
                </a:solidFill>
                <a:latin typeface="Poppins Medium"/>
              </a:rPr>
              <a:t>Questions</a:t>
            </a:r>
          </a:p>
          <a:p>
            <a:pPr marL="906778" lvl="1" indent="-453389">
              <a:lnSpc>
                <a:spcPts val="5039"/>
              </a:lnSpc>
              <a:buFont typeface="Arial"/>
              <a:buChar char="•"/>
            </a:pPr>
            <a:r>
              <a:rPr lang="en-US" sz="4199" dirty="0">
                <a:solidFill>
                  <a:srgbClr val="31356E"/>
                </a:solidFill>
                <a:latin typeface="Poppins Medium"/>
              </a:rPr>
              <a:t> Algorithms</a:t>
            </a:r>
          </a:p>
          <a:p>
            <a:pPr marL="906778" lvl="1" indent="-453389">
              <a:lnSpc>
                <a:spcPts val="5039"/>
              </a:lnSpc>
              <a:buFont typeface="Arial"/>
              <a:buChar char="•"/>
            </a:pPr>
            <a:r>
              <a:rPr lang="en-US" sz="4199" dirty="0">
                <a:solidFill>
                  <a:srgbClr val="31356E"/>
                </a:solidFill>
                <a:latin typeface="Poppins Medium"/>
              </a:rPr>
              <a:t> Conclusions</a:t>
            </a:r>
          </a:p>
          <a:p>
            <a:pPr marL="906778" lvl="1" indent="-453389">
              <a:lnSpc>
                <a:spcPts val="5039"/>
              </a:lnSpc>
              <a:buFont typeface="Arial"/>
              <a:buChar char="•"/>
            </a:pPr>
            <a:r>
              <a:rPr lang="en-US" sz="4199" dirty="0">
                <a:solidFill>
                  <a:srgbClr val="31356E"/>
                </a:solidFill>
                <a:latin typeface="Poppins Medium"/>
              </a:rPr>
              <a:t> Tools</a:t>
            </a:r>
          </a:p>
          <a:p>
            <a:pPr>
              <a:lnSpc>
                <a:spcPts val="7200"/>
              </a:lnSpc>
            </a:pPr>
            <a:endParaRPr lang="en-US" sz="4199" dirty="0">
              <a:solidFill>
                <a:srgbClr val="31356E"/>
              </a:solidFill>
              <a:latin typeface="Arimo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777840" y="1372505"/>
            <a:ext cx="5544626" cy="1805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92"/>
              </a:lnSpc>
              <a:spcBef>
                <a:spcPct val="0"/>
              </a:spcBef>
            </a:pPr>
            <a:r>
              <a:rPr lang="en-US" sz="5208">
                <a:solidFill>
                  <a:srgbClr val="31356E"/>
                </a:solidFill>
                <a:latin typeface="Poppins Medium"/>
              </a:rPr>
              <a:t>Today's Topics</a:t>
            </a:r>
          </a:p>
          <a:p>
            <a:pPr algn="ctr">
              <a:lnSpc>
                <a:spcPts val="7292"/>
              </a:lnSpc>
              <a:spcBef>
                <a:spcPct val="0"/>
              </a:spcBef>
            </a:pPr>
            <a:endParaRPr lang="en-US" sz="5208">
              <a:solidFill>
                <a:srgbClr val="31356E"/>
              </a:solidFill>
              <a:latin typeface="Poppins Medium"/>
            </a:endParaRPr>
          </a:p>
        </p:txBody>
      </p:sp>
      <p:grpSp>
        <p:nvGrpSpPr>
          <p:cNvPr id="7" name="Group 7"/>
          <p:cNvGrpSpPr/>
          <p:nvPr/>
        </p:nvGrpSpPr>
        <p:grpSpPr>
          <a:xfrm rot="3998247">
            <a:off x="-1960845" y="-2129711"/>
            <a:ext cx="13001818" cy="13069852"/>
            <a:chOff x="0" y="0"/>
            <a:chExt cx="9241575" cy="928993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241575" cy="9289934"/>
            </a:xfrm>
            <a:custGeom>
              <a:avLst/>
              <a:gdLst/>
              <a:ahLst/>
              <a:cxnLst/>
              <a:rect l="l" t="t" r="r" b="b"/>
              <a:pathLst>
                <a:path w="9241575" h="9289934">
                  <a:moveTo>
                    <a:pt x="9241575" y="9289934"/>
                  </a:moveTo>
                  <a:lnTo>
                    <a:pt x="0" y="9289934"/>
                  </a:lnTo>
                  <a:lnTo>
                    <a:pt x="0" y="0"/>
                  </a:lnTo>
                  <a:lnTo>
                    <a:pt x="9241575" y="9289934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59770" y="1076366"/>
            <a:ext cx="8004331" cy="7969070"/>
            <a:chOff x="0" y="0"/>
            <a:chExt cx="10672441" cy="10625428"/>
          </a:xfrm>
        </p:grpSpPr>
        <p:sp>
          <p:nvSpPr>
            <p:cNvPr id="3" name="TextBox 3"/>
            <p:cNvSpPr txBox="1"/>
            <p:nvPr/>
          </p:nvSpPr>
          <p:spPr>
            <a:xfrm>
              <a:off x="0" y="3319154"/>
              <a:ext cx="10672441" cy="73062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</a:pPr>
              <a:r>
                <a:rPr lang="en-US" sz="3500" dirty="0">
                  <a:solidFill>
                    <a:srgbClr val="31356E"/>
                  </a:solidFill>
                  <a:latin typeface="Poppins Medium"/>
                </a:rPr>
                <a:t>The main purpose of this project is to classify existing and attrited customers by using classification models.</a:t>
              </a:r>
            </a:p>
            <a:p>
              <a:pPr>
                <a:lnSpc>
                  <a:spcPts val="4900"/>
                </a:lnSpc>
              </a:pPr>
              <a:r>
                <a:rPr lang="en-US" sz="3500" dirty="0">
                  <a:solidFill>
                    <a:srgbClr val="31356E"/>
                  </a:solidFill>
                  <a:latin typeface="Poppins Medium"/>
                </a:rPr>
                <a:t>To know them so to provides them with better services and turn customer decisions in the opposite direction.</a:t>
              </a:r>
            </a:p>
            <a:p>
              <a:pPr>
                <a:lnSpc>
                  <a:spcPts val="3359"/>
                </a:lnSpc>
              </a:pPr>
              <a:endParaRPr lang="en-US" sz="3500" dirty="0">
                <a:solidFill>
                  <a:srgbClr val="31356E"/>
                </a:solidFill>
                <a:latin typeface="Poppins Medium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0"/>
              <a:ext cx="10672441" cy="1625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599"/>
                </a:lnSpc>
              </a:pPr>
              <a:r>
                <a:rPr lang="en-US" sz="7999">
                  <a:solidFill>
                    <a:srgbClr val="31356E"/>
                  </a:solidFill>
                  <a:latin typeface="Poppins Medium"/>
                </a:rPr>
                <a:t> </a:t>
              </a:r>
              <a:r>
                <a:rPr lang="en-US" sz="7999">
                  <a:solidFill>
                    <a:srgbClr val="9B9FA6"/>
                  </a:solidFill>
                  <a:latin typeface="Poppins Medium"/>
                </a:rPr>
                <a:t>Introduction</a:t>
              </a:r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169500" y="1340405"/>
            <a:ext cx="7089800" cy="708980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37846" y="116586"/>
              <a:ext cx="6274308" cy="6116828"/>
            </a:xfrm>
            <a:custGeom>
              <a:avLst/>
              <a:gdLst/>
              <a:ahLst/>
              <a:cxnLst/>
              <a:rect l="l" t="t" r="r" b="b"/>
              <a:pathLst>
                <a:path w="6274308" h="6116828">
                  <a:moveTo>
                    <a:pt x="3137154" y="0"/>
                  </a:moveTo>
                  <a:lnTo>
                    <a:pt x="621411" y="1211453"/>
                  </a:lnTo>
                  <a:lnTo>
                    <a:pt x="0" y="3933825"/>
                  </a:lnTo>
                  <a:lnTo>
                    <a:pt x="1741043" y="6116828"/>
                  </a:lnTo>
                  <a:lnTo>
                    <a:pt x="4533265" y="6116828"/>
                  </a:lnTo>
                  <a:lnTo>
                    <a:pt x="6274308" y="3933825"/>
                  </a:lnTo>
                  <a:lnTo>
                    <a:pt x="5652897" y="1211453"/>
                  </a:lnTo>
                  <a:close/>
                </a:path>
              </a:pathLst>
            </a:custGeom>
            <a:blipFill>
              <a:blip r:embed="rId2"/>
              <a:stretch>
                <a:fillRect t="-26930" b="-26930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 rot="-10800000">
            <a:off x="15810362" y="0"/>
            <a:ext cx="2477638" cy="2473674"/>
            <a:chOff x="0" y="0"/>
            <a:chExt cx="6350000" cy="633984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0" y="8250345"/>
            <a:ext cx="2039919" cy="2036655"/>
            <a:chOff x="0" y="0"/>
            <a:chExt cx="6350000" cy="633984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59000"/>
          </a:blip>
          <a:srcRect t="6574" b="9050"/>
          <a:stretch>
            <a:fillRect/>
          </a:stretch>
        </p:blipFill>
        <p:spPr>
          <a:xfrm>
            <a:off x="0" y="-3810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774535" y="1172471"/>
            <a:ext cx="8232301" cy="1381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dirty="0">
                <a:solidFill>
                  <a:srgbClr val="31356E"/>
                </a:solidFill>
                <a:latin typeface="Poppins Medium"/>
              </a:rPr>
              <a:t>About Dataset</a:t>
            </a:r>
            <a:r>
              <a:rPr lang="en-US" sz="8000" dirty="0">
                <a:solidFill>
                  <a:srgbClr val="9B9FA6"/>
                </a:solidFill>
                <a:latin typeface="Poppins Medium"/>
              </a:rPr>
              <a:t>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74535" y="3700801"/>
            <a:ext cx="9762392" cy="3367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8749" lvl="1" indent="-369374">
              <a:lnSpc>
                <a:spcPts val="4790"/>
              </a:lnSpc>
              <a:buFont typeface="Arial"/>
              <a:buChar char="•"/>
            </a:pPr>
            <a:r>
              <a:rPr lang="en-US" sz="3500" dirty="0">
                <a:solidFill>
                  <a:srgbClr val="31356E"/>
                </a:solidFill>
                <a:latin typeface="Poppins Medium"/>
              </a:rPr>
              <a:t>This dataset can be found at Kaggle.</a:t>
            </a:r>
          </a:p>
          <a:p>
            <a:pPr marL="738749" lvl="1" indent="-369374">
              <a:lnSpc>
                <a:spcPct val="200000"/>
              </a:lnSpc>
              <a:buFont typeface="Arial"/>
              <a:buChar char="•"/>
            </a:pPr>
            <a:r>
              <a:rPr lang="en-US" sz="3500" dirty="0">
                <a:solidFill>
                  <a:srgbClr val="31356E"/>
                </a:solidFill>
                <a:latin typeface="Poppins Medium"/>
              </a:rPr>
              <a:t>It  has 10127 rows and 23 columns.</a:t>
            </a:r>
          </a:p>
          <a:p>
            <a:pPr algn="ctr">
              <a:lnSpc>
                <a:spcPts val="4370"/>
              </a:lnSpc>
              <a:spcBef>
                <a:spcPct val="0"/>
              </a:spcBef>
            </a:pPr>
            <a:endParaRPr lang="en-US" sz="3421" dirty="0">
              <a:solidFill>
                <a:srgbClr val="31356E"/>
              </a:solidFill>
              <a:latin typeface="Poppins Medium"/>
            </a:endParaRPr>
          </a:p>
          <a:p>
            <a:pPr algn="ctr">
              <a:lnSpc>
                <a:spcPts val="4370"/>
              </a:lnSpc>
              <a:spcBef>
                <a:spcPct val="0"/>
              </a:spcBef>
            </a:pPr>
            <a:endParaRPr lang="en-US" sz="3421" dirty="0">
              <a:solidFill>
                <a:srgbClr val="31356E"/>
              </a:solidFill>
              <a:latin typeface="Poppins Medium"/>
            </a:endParaRPr>
          </a:p>
          <a:p>
            <a:pPr algn="ctr">
              <a:lnSpc>
                <a:spcPts val="4370"/>
              </a:lnSpc>
              <a:spcBef>
                <a:spcPct val="0"/>
              </a:spcBef>
            </a:pPr>
            <a:endParaRPr lang="en-US" sz="3421" dirty="0">
              <a:solidFill>
                <a:srgbClr val="31356E"/>
              </a:solidFill>
              <a:latin typeface="Poppi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6428230" y="0"/>
            <a:ext cx="1859770" cy="1856795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423231" y="4423431"/>
            <a:ext cx="2718108" cy="2045121"/>
            <a:chOff x="0" y="0"/>
            <a:chExt cx="3624143" cy="2726828"/>
          </a:xfrm>
        </p:grpSpPr>
        <p:sp>
          <p:nvSpPr>
            <p:cNvPr id="5" name="TextBox 5"/>
            <p:cNvSpPr txBox="1"/>
            <p:nvPr/>
          </p:nvSpPr>
          <p:spPr>
            <a:xfrm>
              <a:off x="0" y="1622563"/>
              <a:ext cx="3624143" cy="11042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242424"/>
                  </a:solidFill>
                  <a:latin typeface="Poppins Medium"/>
                </a:rPr>
                <a:t>Dealing with null value</a:t>
              </a:r>
            </a:p>
          </p:txBody>
        </p: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1270767" y="0"/>
              <a:ext cx="908188" cy="908188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7784946" y="4313963"/>
            <a:ext cx="2928910" cy="2270700"/>
            <a:chOff x="0" y="0"/>
            <a:chExt cx="3905214" cy="3027601"/>
          </a:xfrm>
        </p:grpSpPr>
        <p:sp>
          <p:nvSpPr>
            <p:cNvPr id="8" name="TextBox 8"/>
            <p:cNvSpPr txBox="1"/>
            <p:nvPr/>
          </p:nvSpPr>
          <p:spPr>
            <a:xfrm>
              <a:off x="0" y="1831863"/>
              <a:ext cx="3905214" cy="1195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20"/>
                </a:lnSpc>
                <a:spcBef>
                  <a:spcPct val="0"/>
                </a:spcBef>
              </a:pPr>
              <a:r>
                <a:rPr lang="en-US" sz="2586">
                  <a:solidFill>
                    <a:srgbClr val="242424"/>
                  </a:solidFill>
                  <a:latin typeface="Poppins Medium"/>
                </a:rPr>
                <a:t>Dealing with imbalanced data</a:t>
              </a:r>
            </a:p>
          </p:txBody>
        </p: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1678176" y="0"/>
              <a:ext cx="548861" cy="940416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12650868" y="4104123"/>
            <a:ext cx="2718108" cy="2533991"/>
            <a:chOff x="0" y="0"/>
            <a:chExt cx="3624143" cy="3378655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705430"/>
              <a:ext cx="3624143" cy="1673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242424"/>
                  </a:solidFill>
                  <a:latin typeface="Poppins Medium"/>
                </a:rPr>
                <a:t>Choosing the right hyperparameter </a:t>
              </a:r>
            </a:p>
          </p:txBody>
        </p: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466946" y="0"/>
              <a:ext cx="690251" cy="872732"/>
            </a:xfrm>
            <a:prstGeom prst="rect">
              <a:avLst/>
            </a:prstGeom>
          </p:spPr>
        </p:pic>
      </p:grpSp>
      <p:sp>
        <p:nvSpPr>
          <p:cNvPr id="13" name="TextBox 13"/>
          <p:cNvSpPr txBox="1"/>
          <p:nvPr/>
        </p:nvSpPr>
        <p:spPr>
          <a:xfrm>
            <a:off x="1559971" y="1402322"/>
            <a:ext cx="12449951" cy="1228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9B9FA6"/>
                </a:solidFill>
                <a:latin typeface="Poppins Medium"/>
              </a:rPr>
              <a:t>Challenges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267879"/>
            <a:ext cx="2973244" cy="5990421"/>
            <a:chOff x="0" y="0"/>
            <a:chExt cx="3964325" cy="7987228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3964325" cy="7987228"/>
            </a:xfrm>
            <a:prstGeom prst="rect">
              <a:avLst/>
            </a:prstGeom>
            <a:solidFill>
              <a:srgbClr val="242424">
                <a:alpha val="4706"/>
              </a:srgbClr>
            </a:solidFill>
          </p:spPr>
        </p:sp>
        <p:grpSp>
          <p:nvGrpSpPr>
            <p:cNvPr id="4" name="Group 4"/>
            <p:cNvGrpSpPr/>
            <p:nvPr/>
          </p:nvGrpSpPr>
          <p:grpSpPr>
            <a:xfrm rot="5400000">
              <a:off x="-530" y="530"/>
              <a:ext cx="662516" cy="661456"/>
              <a:chOff x="0" y="0"/>
              <a:chExt cx="6350000" cy="633984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3984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1356E"/>
              </a:solidFill>
            </p:spPr>
          </p:sp>
        </p:grpSp>
      </p:grpSp>
      <p:grpSp>
        <p:nvGrpSpPr>
          <p:cNvPr id="6" name="Group 6"/>
          <p:cNvGrpSpPr/>
          <p:nvPr/>
        </p:nvGrpSpPr>
        <p:grpSpPr>
          <a:xfrm>
            <a:off x="5329134" y="3267879"/>
            <a:ext cx="2973244" cy="5990421"/>
            <a:chOff x="0" y="0"/>
            <a:chExt cx="3964325" cy="7987228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3964325" cy="7987228"/>
            </a:xfrm>
            <a:prstGeom prst="rect">
              <a:avLst/>
            </a:prstGeom>
            <a:solidFill>
              <a:srgbClr val="242424">
                <a:alpha val="4706"/>
              </a:srgbClr>
            </a:solidFill>
          </p:spPr>
        </p:sp>
        <p:grpSp>
          <p:nvGrpSpPr>
            <p:cNvPr id="8" name="Group 8"/>
            <p:cNvGrpSpPr/>
            <p:nvPr/>
          </p:nvGrpSpPr>
          <p:grpSpPr>
            <a:xfrm rot="5400000">
              <a:off x="-530" y="530"/>
              <a:ext cx="662516" cy="661456"/>
              <a:chOff x="0" y="0"/>
              <a:chExt cx="6350000" cy="633984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3984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1356E"/>
              </a:solidFill>
            </p:spPr>
          </p:sp>
        </p:grpSp>
      </p:grpSp>
      <p:grpSp>
        <p:nvGrpSpPr>
          <p:cNvPr id="10" name="Group 10"/>
          <p:cNvGrpSpPr/>
          <p:nvPr/>
        </p:nvGrpSpPr>
        <p:grpSpPr>
          <a:xfrm>
            <a:off x="9859593" y="3267879"/>
            <a:ext cx="2939118" cy="5921665"/>
            <a:chOff x="0" y="0"/>
            <a:chExt cx="3918824" cy="7895553"/>
          </a:xfrm>
        </p:grpSpPr>
        <p:sp>
          <p:nvSpPr>
            <p:cNvPr id="11" name="AutoShape 11"/>
            <p:cNvSpPr/>
            <p:nvPr/>
          </p:nvSpPr>
          <p:spPr>
            <a:xfrm>
              <a:off x="0" y="0"/>
              <a:ext cx="3918824" cy="7895553"/>
            </a:xfrm>
            <a:prstGeom prst="rect">
              <a:avLst/>
            </a:prstGeom>
            <a:solidFill>
              <a:srgbClr val="242424">
                <a:alpha val="4706"/>
              </a:srgbClr>
            </a:solidFill>
          </p:spPr>
        </p:sp>
        <p:grpSp>
          <p:nvGrpSpPr>
            <p:cNvPr id="12" name="Group 12"/>
            <p:cNvGrpSpPr/>
            <p:nvPr/>
          </p:nvGrpSpPr>
          <p:grpSpPr>
            <a:xfrm rot="5400000">
              <a:off x="-524" y="524"/>
              <a:ext cx="654912" cy="653864"/>
              <a:chOff x="0" y="0"/>
              <a:chExt cx="6350000" cy="633984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3984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1356E"/>
              </a:solidFill>
            </p:spPr>
          </p:sp>
        </p:grpSp>
      </p:grpSp>
      <p:grpSp>
        <p:nvGrpSpPr>
          <p:cNvPr id="14" name="Group 14"/>
          <p:cNvGrpSpPr/>
          <p:nvPr/>
        </p:nvGrpSpPr>
        <p:grpSpPr>
          <a:xfrm>
            <a:off x="14320182" y="3267879"/>
            <a:ext cx="2939118" cy="5921665"/>
            <a:chOff x="0" y="0"/>
            <a:chExt cx="3918824" cy="7895553"/>
          </a:xfrm>
        </p:grpSpPr>
        <p:sp>
          <p:nvSpPr>
            <p:cNvPr id="15" name="AutoShape 15"/>
            <p:cNvSpPr/>
            <p:nvPr/>
          </p:nvSpPr>
          <p:spPr>
            <a:xfrm>
              <a:off x="0" y="0"/>
              <a:ext cx="3918824" cy="7895553"/>
            </a:xfrm>
            <a:prstGeom prst="rect">
              <a:avLst/>
            </a:prstGeom>
            <a:solidFill>
              <a:srgbClr val="242424">
                <a:alpha val="4706"/>
              </a:srgbClr>
            </a:solidFill>
          </p:spPr>
        </p:sp>
        <p:grpSp>
          <p:nvGrpSpPr>
            <p:cNvPr id="16" name="Group 16"/>
            <p:cNvGrpSpPr/>
            <p:nvPr/>
          </p:nvGrpSpPr>
          <p:grpSpPr>
            <a:xfrm rot="5400000">
              <a:off x="-524" y="524"/>
              <a:ext cx="654912" cy="653864"/>
              <a:chOff x="0" y="0"/>
              <a:chExt cx="6350000" cy="633984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3984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1356E"/>
              </a:solidFill>
            </p:spPr>
          </p:sp>
        </p:grpSp>
      </p:grpSp>
      <p:grpSp>
        <p:nvGrpSpPr>
          <p:cNvPr id="18" name="Group 18"/>
          <p:cNvGrpSpPr/>
          <p:nvPr/>
        </p:nvGrpSpPr>
        <p:grpSpPr>
          <a:xfrm>
            <a:off x="5665538" y="4107909"/>
            <a:ext cx="2300437" cy="4317090"/>
            <a:chOff x="0" y="0"/>
            <a:chExt cx="3067249" cy="5756120"/>
          </a:xfrm>
        </p:grpSpPr>
        <p:sp>
          <p:nvSpPr>
            <p:cNvPr id="19" name="TextBox 19"/>
            <p:cNvSpPr txBox="1"/>
            <p:nvPr/>
          </p:nvSpPr>
          <p:spPr>
            <a:xfrm>
              <a:off x="0" y="5220815"/>
              <a:ext cx="3067249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080851"/>
              <a:ext cx="3067249" cy="39100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 dirty="0">
                  <a:solidFill>
                    <a:srgbClr val="31356E"/>
                  </a:solidFill>
                  <a:latin typeface="Poppins Medium Bold"/>
                </a:rPr>
                <a:t>Is the Education Level affect the Income Category?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9525"/>
              <a:ext cx="3067249" cy="822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00"/>
                </a:lnSpc>
              </a:pPr>
              <a:r>
                <a:rPr lang="en-US" sz="4000">
                  <a:solidFill>
                    <a:srgbClr val="9B9FA6"/>
                  </a:solidFill>
                  <a:latin typeface="Poppins Medium"/>
                </a:rPr>
                <a:t>02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142188" y="3891215"/>
            <a:ext cx="2373928" cy="5021310"/>
            <a:chOff x="0" y="-9525"/>
            <a:chExt cx="3165238" cy="6695079"/>
          </a:xfrm>
        </p:grpSpPr>
        <p:sp>
          <p:nvSpPr>
            <p:cNvPr id="23" name="TextBox 23"/>
            <p:cNvSpPr txBox="1"/>
            <p:nvPr/>
          </p:nvSpPr>
          <p:spPr>
            <a:xfrm>
              <a:off x="0" y="6128979"/>
              <a:ext cx="3165238" cy="556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6"/>
                </a:lnSpc>
              </a:pPr>
              <a:endParaRPr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1137884"/>
              <a:ext cx="3165238" cy="41036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007"/>
                </a:lnSpc>
              </a:pPr>
              <a:r>
                <a:rPr lang="en-US" sz="3339" dirty="0">
                  <a:solidFill>
                    <a:srgbClr val="31356E"/>
                  </a:solidFill>
                  <a:latin typeface="Poppins Medium Bold"/>
                </a:rPr>
                <a:t> Does Customer Age</a:t>
              </a:r>
            </a:p>
            <a:p>
              <a:pPr algn="ctr">
                <a:lnSpc>
                  <a:spcPts val="4007"/>
                </a:lnSpc>
              </a:pPr>
              <a:r>
                <a:rPr lang="en-US" sz="3200" dirty="0">
                  <a:solidFill>
                    <a:srgbClr val="31356E"/>
                  </a:solidFill>
                  <a:latin typeface="Poppins Medium Bold"/>
                </a:rPr>
                <a:t> influence the Marital Status?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3165238" cy="8577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09"/>
                </a:lnSpc>
              </a:pPr>
              <a:r>
                <a:rPr lang="en-US" sz="4174">
                  <a:solidFill>
                    <a:srgbClr val="9B9FA6"/>
                  </a:solidFill>
                  <a:latin typeface="Poppins Medium"/>
                </a:rPr>
                <a:t>03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4735972" y="4107909"/>
            <a:ext cx="2274719" cy="4317090"/>
            <a:chOff x="0" y="0"/>
            <a:chExt cx="3032958" cy="5756120"/>
          </a:xfrm>
        </p:grpSpPr>
        <p:sp>
          <p:nvSpPr>
            <p:cNvPr id="27" name="TextBox 27"/>
            <p:cNvSpPr txBox="1"/>
            <p:nvPr/>
          </p:nvSpPr>
          <p:spPr>
            <a:xfrm>
              <a:off x="0" y="5220815"/>
              <a:ext cx="3032958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1080851"/>
              <a:ext cx="3032958" cy="39100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>
                  <a:solidFill>
                    <a:srgbClr val="31356E"/>
                  </a:solidFill>
                  <a:latin typeface="Poppins Medium Bold"/>
                </a:rPr>
                <a:t>Which card category has been used the most?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9525"/>
              <a:ext cx="3032958" cy="822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00"/>
                </a:lnSpc>
              </a:pPr>
              <a:r>
                <a:rPr lang="en-US" sz="4000">
                  <a:solidFill>
                    <a:srgbClr val="9B9FA6"/>
                  </a:solidFill>
                  <a:latin typeface="Poppins Medium"/>
                </a:rPr>
                <a:t>04</a:t>
              </a: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2331077" y="1267411"/>
            <a:ext cx="13458664" cy="1228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9B9FA6"/>
                </a:solidFill>
                <a:latin typeface="Poppins Medium"/>
              </a:rPr>
              <a:t>Questions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1308896" y="4107909"/>
            <a:ext cx="2377590" cy="4804651"/>
            <a:chOff x="0" y="0"/>
            <a:chExt cx="3170121" cy="6406202"/>
          </a:xfrm>
        </p:grpSpPr>
        <p:sp>
          <p:nvSpPr>
            <p:cNvPr id="32" name="TextBox 32"/>
            <p:cNvSpPr txBox="1"/>
            <p:nvPr/>
          </p:nvSpPr>
          <p:spPr>
            <a:xfrm>
              <a:off x="0" y="5870897"/>
              <a:ext cx="3170121" cy="535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1080851"/>
              <a:ext cx="3170121" cy="45600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>
                  <a:solidFill>
                    <a:srgbClr val="31356E"/>
                  </a:solidFill>
                  <a:latin typeface="Poppins Medium Bold"/>
                </a:rPr>
                <a:t>What is the most Income Category based on Attrition Flag?</a:t>
              </a: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9525"/>
              <a:ext cx="3170121" cy="822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00"/>
                </a:lnSpc>
              </a:pPr>
              <a:r>
                <a:rPr lang="en-US" sz="4000">
                  <a:solidFill>
                    <a:srgbClr val="9B9FA6"/>
                  </a:solidFill>
                  <a:latin typeface="Poppins Medium"/>
                </a:rPr>
                <a:t>01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562716" y="3217126"/>
            <a:ext cx="7870677" cy="6041174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939378" y="1238480"/>
            <a:ext cx="11848723" cy="2391107"/>
            <a:chOff x="0" y="0"/>
            <a:chExt cx="15798298" cy="3188143"/>
          </a:xfrm>
        </p:grpSpPr>
        <p:sp>
          <p:nvSpPr>
            <p:cNvPr id="4" name="TextBox 4"/>
            <p:cNvSpPr txBox="1"/>
            <p:nvPr/>
          </p:nvSpPr>
          <p:spPr>
            <a:xfrm>
              <a:off x="0" y="2528536"/>
              <a:ext cx="15798298" cy="6596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7625"/>
              <a:ext cx="15798298" cy="18994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00"/>
                </a:lnSpc>
              </a:pPr>
              <a:r>
                <a:rPr lang="en-US" sz="5000" spc="75">
                  <a:solidFill>
                    <a:srgbClr val="31356E"/>
                  </a:solidFill>
                  <a:latin typeface="Poppins Medium Bold"/>
                </a:rPr>
                <a:t>What is the most Income Category based on Attrition Flag?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 rot="5400000">
            <a:off x="1027718" y="1029682"/>
            <a:ext cx="1227019" cy="1225055"/>
            <a:chOff x="0" y="0"/>
            <a:chExt cx="6350000" cy="63398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id="8" name="Group 8"/>
          <p:cNvGrpSpPr/>
          <p:nvPr/>
        </p:nvGrpSpPr>
        <p:grpSpPr>
          <a:xfrm rot="-5400000">
            <a:off x="14397963" y="6396963"/>
            <a:ext cx="3738720" cy="4041353"/>
            <a:chOff x="0" y="0"/>
            <a:chExt cx="6350000" cy="686400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864004"/>
            </a:xfrm>
            <a:custGeom>
              <a:avLst/>
              <a:gdLst/>
              <a:ahLst/>
              <a:cxnLst/>
              <a:rect l="l" t="t" r="r" b="b"/>
              <a:pathLst>
                <a:path w="6350000" h="6864004">
                  <a:moveTo>
                    <a:pt x="6350000" y="6864004"/>
                  </a:moveTo>
                  <a:lnTo>
                    <a:pt x="0" y="6864004"/>
                  </a:lnTo>
                  <a:lnTo>
                    <a:pt x="0" y="0"/>
                  </a:lnTo>
                  <a:lnTo>
                    <a:pt x="6350000" y="6864004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027718" y="1029682"/>
            <a:ext cx="1227019" cy="1225055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031438" y="2787187"/>
            <a:ext cx="7695493" cy="6152828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2756437" y="1291181"/>
            <a:ext cx="13330861" cy="2237689"/>
            <a:chOff x="0" y="0"/>
            <a:chExt cx="17774481" cy="2983586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17774481" cy="2031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00"/>
                </a:lnSpc>
              </a:pPr>
              <a:r>
                <a:rPr lang="en-US" sz="5000">
                  <a:solidFill>
                    <a:srgbClr val="31356E"/>
                  </a:solidFill>
                  <a:latin typeface="Poppins Medium Bold"/>
                </a:rPr>
                <a:t>Is the Education Level affect the Income Category?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323980"/>
              <a:ext cx="17774481" cy="6596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5400000">
            <a:off x="14397963" y="6396963"/>
            <a:ext cx="3738720" cy="4041353"/>
            <a:chOff x="0" y="0"/>
            <a:chExt cx="6350000" cy="686400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864004"/>
            </a:xfrm>
            <a:custGeom>
              <a:avLst/>
              <a:gdLst/>
              <a:ahLst/>
              <a:cxnLst/>
              <a:rect l="l" t="t" r="r" b="b"/>
              <a:pathLst>
                <a:path w="6350000" h="6864004">
                  <a:moveTo>
                    <a:pt x="6350000" y="6864004"/>
                  </a:moveTo>
                  <a:lnTo>
                    <a:pt x="0" y="6864004"/>
                  </a:lnTo>
                  <a:lnTo>
                    <a:pt x="0" y="0"/>
                  </a:lnTo>
                  <a:lnTo>
                    <a:pt x="6350000" y="6864004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027718" y="1029682"/>
            <a:ext cx="1227019" cy="1225055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4397963" y="6396963"/>
            <a:ext cx="3738720" cy="4041353"/>
            <a:chOff x="0" y="0"/>
            <a:chExt cx="6350000" cy="686400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864004"/>
            </a:xfrm>
            <a:custGeom>
              <a:avLst/>
              <a:gdLst/>
              <a:ahLst/>
              <a:cxnLst/>
              <a:rect l="l" t="t" r="r" b="b"/>
              <a:pathLst>
                <a:path w="6350000" h="6864004">
                  <a:moveTo>
                    <a:pt x="6350000" y="6864004"/>
                  </a:moveTo>
                  <a:lnTo>
                    <a:pt x="0" y="6864004"/>
                  </a:lnTo>
                  <a:lnTo>
                    <a:pt x="0" y="0"/>
                  </a:lnTo>
                  <a:lnTo>
                    <a:pt x="6350000" y="6864004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870887" y="2998549"/>
            <a:ext cx="9517511" cy="5811968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2253755" y="1252458"/>
            <a:ext cx="15005545" cy="1746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31356E"/>
                </a:solidFill>
                <a:latin typeface="Poppins Medium Bold"/>
              </a:rPr>
              <a:t> Does Customer Age influence the Marital Status?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496</Words>
  <Application>Microsoft Office PowerPoint</Application>
  <PresentationFormat>Custom</PresentationFormat>
  <Paragraphs>144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Poppins Medium</vt:lpstr>
      <vt:lpstr>Calibri</vt:lpstr>
      <vt:lpstr>Poppins Medium Bold</vt:lpstr>
      <vt:lpstr>Arimo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Churners</dc:title>
  <cp:lastModifiedBy>Yazeed Alharthi</cp:lastModifiedBy>
  <cp:revision>3</cp:revision>
  <dcterms:created xsi:type="dcterms:W3CDTF">2006-08-16T00:00:00Z</dcterms:created>
  <dcterms:modified xsi:type="dcterms:W3CDTF">2021-12-18T17:16:52Z</dcterms:modified>
  <dc:identifier>DAEyompOetg</dc:identifier>
</cp:coreProperties>
</file>

<file path=docProps/thumbnail.jpeg>
</file>